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1" r:id="rId4"/>
    <p:sldId id="257" r:id="rId5"/>
    <p:sldId id="258" r:id="rId6"/>
    <p:sldId id="259" r:id="rId7"/>
    <p:sldId id="260"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E56DF6-4F23-4E85-AF82-74B3284AFCE5}"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GB"/>
        </a:p>
      </dgm:t>
    </dgm:pt>
    <dgm:pt modelId="{6B41E263-371E-45C0-8A9F-D870E6CF16CC}">
      <dgm:prSet phldrT="[Text]"/>
      <dgm:spPr>
        <a:solidFill>
          <a:schemeClr val="accent2"/>
        </a:solidFill>
      </dgm:spPr>
      <dgm:t>
        <a:bodyPr/>
        <a:lstStyle/>
        <a:p>
          <a:r>
            <a:rPr lang="en-GB" dirty="0" smtClean="0"/>
            <a:t>Exec meetings</a:t>
          </a:r>
          <a:endParaRPr lang="en-GB" dirty="0"/>
        </a:p>
      </dgm:t>
    </dgm:pt>
    <dgm:pt modelId="{C068CC78-F390-4890-B2FE-84144A2F0C99}" type="parTrans" cxnId="{B27D5F9C-A709-4051-9BDD-D71D687B6510}">
      <dgm:prSet/>
      <dgm:spPr/>
      <dgm:t>
        <a:bodyPr/>
        <a:lstStyle/>
        <a:p>
          <a:endParaRPr lang="en-GB"/>
        </a:p>
      </dgm:t>
    </dgm:pt>
    <dgm:pt modelId="{CC75D5E4-8D59-493C-9A16-433308E9B559}" type="sibTrans" cxnId="{B27D5F9C-A709-4051-9BDD-D71D687B6510}">
      <dgm:prSet/>
      <dgm:spPr/>
      <dgm:t>
        <a:bodyPr/>
        <a:lstStyle/>
        <a:p>
          <a:endParaRPr lang="en-GB"/>
        </a:p>
      </dgm:t>
    </dgm:pt>
    <dgm:pt modelId="{778BD574-293F-42B4-B33C-71213EFB6421}">
      <dgm:prSet phldrT="[Text]"/>
      <dgm:spPr>
        <a:solidFill>
          <a:schemeClr val="accent2"/>
        </a:solidFill>
      </dgm:spPr>
      <dgm:t>
        <a:bodyPr/>
        <a:lstStyle/>
        <a:p>
          <a:r>
            <a:rPr lang="en-GB" dirty="0" smtClean="0"/>
            <a:t>Considers VCSE issues</a:t>
          </a:r>
          <a:endParaRPr lang="en-GB" dirty="0"/>
        </a:p>
      </dgm:t>
    </dgm:pt>
    <dgm:pt modelId="{51696822-8BE5-4E6D-B848-4D1959A737ED}" type="parTrans" cxnId="{B214E228-36A3-4CAC-9061-76037D6D6765}">
      <dgm:prSet/>
      <dgm:spPr/>
      <dgm:t>
        <a:bodyPr/>
        <a:lstStyle/>
        <a:p>
          <a:endParaRPr lang="en-GB"/>
        </a:p>
      </dgm:t>
    </dgm:pt>
    <dgm:pt modelId="{C9016E1A-4B54-4E10-AEE6-A49DCC3CDF33}" type="sibTrans" cxnId="{B214E228-36A3-4CAC-9061-76037D6D6765}">
      <dgm:prSet/>
      <dgm:spPr/>
      <dgm:t>
        <a:bodyPr/>
        <a:lstStyle/>
        <a:p>
          <a:endParaRPr lang="en-GB"/>
        </a:p>
      </dgm:t>
    </dgm:pt>
    <dgm:pt modelId="{7951979B-3658-4892-9129-191548D18CBA}">
      <dgm:prSet phldrT="[Text]"/>
      <dgm:spPr>
        <a:solidFill>
          <a:schemeClr val="accent2"/>
        </a:solidFill>
      </dgm:spPr>
      <dgm:t>
        <a:bodyPr/>
        <a:lstStyle/>
        <a:p>
          <a:r>
            <a:rPr lang="en-GB" dirty="0" smtClean="0"/>
            <a:t>Agrees representation</a:t>
          </a:r>
          <a:endParaRPr lang="en-GB" dirty="0"/>
        </a:p>
      </dgm:t>
    </dgm:pt>
    <dgm:pt modelId="{03F3D971-4808-4F8B-BD9E-A95853975B81}" type="parTrans" cxnId="{0F4AD562-4FDF-4F3A-83B7-E80DCA146CF9}">
      <dgm:prSet/>
      <dgm:spPr/>
      <dgm:t>
        <a:bodyPr/>
        <a:lstStyle/>
        <a:p>
          <a:endParaRPr lang="en-GB"/>
        </a:p>
      </dgm:t>
    </dgm:pt>
    <dgm:pt modelId="{A15E7132-A5E6-49EA-8160-36BC2C20AA9C}" type="sibTrans" cxnId="{0F4AD562-4FDF-4F3A-83B7-E80DCA146CF9}">
      <dgm:prSet/>
      <dgm:spPr/>
      <dgm:t>
        <a:bodyPr/>
        <a:lstStyle/>
        <a:p>
          <a:endParaRPr lang="en-GB"/>
        </a:p>
      </dgm:t>
    </dgm:pt>
    <dgm:pt modelId="{3EFBDC86-48CF-4AAF-B0E3-2F8EA70E9A0F}">
      <dgm:prSet phldrT="[Text]"/>
      <dgm:spPr>
        <a:solidFill>
          <a:srgbClr val="FF0000"/>
        </a:solidFill>
      </dgm:spPr>
      <dgm:t>
        <a:bodyPr/>
        <a:lstStyle/>
        <a:p>
          <a:r>
            <a:rPr lang="en-GB" dirty="0" smtClean="0"/>
            <a:t>Events</a:t>
          </a:r>
          <a:endParaRPr lang="en-GB" dirty="0"/>
        </a:p>
      </dgm:t>
    </dgm:pt>
    <dgm:pt modelId="{F2CF2CA2-D9E4-4249-8E7C-F1BAF0D4D51F}" type="parTrans" cxnId="{BF10106F-1133-4FFD-9F47-784152945A8B}">
      <dgm:prSet/>
      <dgm:spPr/>
      <dgm:t>
        <a:bodyPr/>
        <a:lstStyle/>
        <a:p>
          <a:endParaRPr lang="en-GB"/>
        </a:p>
      </dgm:t>
    </dgm:pt>
    <dgm:pt modelId="{0F860FC6-CC59-4043-B0FC-4ED98EE2F159}" type="sibTrans" cxnId="{BF10106F-1133-4FFD-9F47-784152945A8B}">
      <dgm:prSet/>
      <dgm:spPr/>
      <dgm:t>
        <a:bodyPr/>
        <a:lstStyle/>
        <a:p>
          <a:endParaRPr lang="en-GB"/>
        </a:p>
      </dgm:t>
    </dgm:pt>
    <dgm:pt modelId="{F6CFEB72-A449-488C-B2DC-DDE806EAF2BD}">
      <dgm:prSet phldrT="[Text]"/>
      <dgm:spPr>
        <a:solidFill>
          <a:srgbClr val="FF0000"/>
        </a:solidFill>
      </dgm:spPr>
      <dgm:t>
        <a:bodyPr/>
        <a:lstStyle/>
        <a:p>
          <a:r>
            <a:rPr lang="en-GB" dirty="0" smtClean="0"/>
            <a:t>At least 4 per year</a:t>
          </a:r>
          <a:endParaRPr lang="en-GB" dirty="0"/>
        </a:p>
      </dgm:t>
    </dgm:pt>
    <dgm:pt modelId="{82768665-5247-4552-AE05-EFC83247DC81}" type="parTrans" cxnId="{55A0E45C-057F-4A1E-9C3A-1E34AEF287B1}">
      <dgm:prSet/>
      <dgm:spPr/>
      <dgm:t>
        <a:bodyPr/>
        <a:lstStyle/>
        <a:p>
          <a:endParaRPr lang="en-GB"/>
        </a:p>
      </dgm:t>
    </dgm:pt>
    <dgm:pt modelId="{BED3B4B1-323C-460D-A302-B77761ACD70D}" type="sibTrans" cxnId="{55A0E45C-057F-4A1E-9C3A-1E34AEF287B1}">
      <dgm:prSet/>
      <dgm:spPr/>
      <dgm:t>
        <a:bodyPr/>
        <a:lstStyle/>
        <a:p>
          <a:endParaRPr lang="en-GB"/>
        </a:p>
      </dgm:t>
    </dgm:pt>
    <dgm:pt modelId="{83DE6649-93CA-4A46-B764-C5124D552433}">
      <dgm:prSet phldrT="[Text]"/>
      <dgm:spPr>
        <a:solidFill>
          <a:srgbClr val="FF0000"/>
        </a:solidFill>
      </dgm:spPr>
      <dgm:t>
        <a:bodyPr/>
        <a:lstStyle/>
        <a:p>
          <a:r>
            <a:rPr lang="en-GB" dirty="0" smtClean="0"/>
            <a:t>A mixture of themed and “open mic”</a:t>
          </a:r>
          <a:endParaRPr lang="en-GB" dirty="0"/>
        </a:p>
      </dgm:t>
    </dgm:pt>
    <dgm:pt modelId="{762DDDE8-7DEC-4830-B5C5-190E25854FC1}" type="parTrans" cxnId="{FAC828DF-C954-4D68-9ACC-8FA6E613AC4E}">
      <dgm:prSet/>
      <dgm:spPr/>
      <dgm:t>
        <a:bodyPr/>
        <a:lstStyle/>
        <a:p>
          <a:endParaRPr lang="en-GB"/>
        </a:p>
      </dgm:t>
    </dgm:pt>
    <dgm:pt modelId="{9C8A5C7B-524F-452A-BEE1-14EE7A63DEEB}" type="sibTrans" cxnId="{FAC828DF-C954-4D68-9ACC-8FA6E613AC4E}">
      <dgm:prSet/>
      <dgm:spPr/>
      <dgm:t>
        <a:bodyPr/>
        <a:lstStyle/>
        <a:p>
          <a:endParaRPr lang="en-GB"/>
        </a:p>
      </dgm:t>
    </dgm:pt>
    <dgm:pt modelId="{30E89B52-D720-4576-B722-729B404CA62E}">
      <dgm:prSet phldrT="[Text]"/>
      <dgm:spPr>
        <a:solidFill>
          <a:srgbClr val="00B050"/>
        </a:solidFill>
      </dgm:spPr>
      <dgm:t>
        <a:bodyPr/>
        <a:lstStyle/>
        <a:p>
          <a:r>
            <a:rPr lang="en-GB" dirty="0" smtClean="0"/>
            <a:t>Representation</a:t>
          </a:r>
          <a:endParaRPr lang="en-GB" dirty="0"/>
        </a:p>
      </dgm:t>
    </dgm:pt>
    <dgm:pt modelId="{21EA5F87-1C97-41EE-B421-58C4D7CCE5D9}" type="parTrans" cxnId="{C4805E49-9CF2-49F2-9F13-F328B530126C}">
      <dgm:prSet/>
      <dgm:spPr/>
      <dgm:t>
        <a:bodyPr/>
        <a:lstStyle/>
        <a:p>
          <a:endParaRPr lang="en-GB"/>
        </a:p>
      </dgm:t>
    </dgm:pt>
    <dgm:pt modelId="{1FB4E353-3745-4FDD-AEDE-E6C6D96A3B6F}" type="sibTrans" cxnId="{C4805E49-9CF2-49F2-9F13-F328B530126C}">
      <dgm:prSet/>
      <dgm:spPr/>
      <dgm:t>
        <a:bodyPr/>
        <a:lstStyle/>
        <a:p>
          <a:endParaRPr lang="en-GB"/>
        </a:p>
      </dgm:t>
    </dgm:pt>
    <dgm:pt modelId="{7F977A16-C6D1-4EFD-A416-A11FC70E9815}">
      <dgm:prSet phldrT="[Text]"/>
      <dgm:spPr>
        <a:solidFill>
          <a:srgbClr val="00B050"/>
        </a:solidFill>
      </dgm:spPr>
      <dgm:t>
        <a:bodyPr/>
        <a:lstStyle/>
        <a:p>
          <a:r>
            <a:rPr lang="en-GB" dirty="0" smtClean="0"/>
            <a:t>LSP</a:t>
          </a:r>
          <a:endParaRPr lang="en-GB" dirty="0"/>
        </a:p>
      </dgm:t>
    </dgm:pt>
    <dgm:pt modelId="{D53D238C-DE37-4232-85DD-232F18CEAE93}" type="parTrans" cxnId="{4DC3650C-3C92-4080-9435-4ED4F5E37C65}">
      <dgm:prSet/>
      <dgm:spPr/>
      <dgm:t>
        <a:bodyPr/>
        <a:lstStyle/>
        <a:p>
          <a:endParaRPr lang="en-GB"/>
        </a:p>
      </dgm:t>
    </dgm:pt>
    <dgm:pt modelId="{20FD1697-48CC-4BB3-88CE-3935112D85C2}" type="sibTrans" cxnId="{4DC3650C-3C92-4080-9435-4ED4F5E37C65}">
      <dgm:prSet/>
      <dgm:spPr/>
      <dgm:t>
        <a:bodyPr/>
        <a:lstStyle/>
        <a:p>
          <a:endParaRPr lang="en-GB"/>
        </a:p>
      </dgm:t>
    </dgm:pt>
    <dgm:pt modelId="{6F073933-1522-4937-99F3-E7AE2DB56021}">
      <dgm:prSet phldrT="[Text]"/>
      <dgm:spPr>
        <a:solidFill>
          <a:srgbClr val="00B050"/>
        </a:solidFill>
      </dgm:spPr>
      <dgm:t>
        <a:bodyPr/>
        <a:lstStyle/>
        <a:p>
          <a:r>
            <a:rPr lang="en-GB" dirty="0" smtClean="0"/>
            <a:t>Community Safety partnership</a:t>
          </a:r>
          <a:endParaRPr lang="en-GB" dirty="0"/>
        </a:p>
      </dgm:t>
    </dgm:pt>
    <dgm:pt modelId="{F806BE62-7EB1-4220-868E-BF48F1DB403A}" type="parTrans" cxnId="{0A050A5C-DA84-46FB-B611-CC66251A7870}">
      <dgm:prSet/>
      <dgm:spPr/>
      <dgm:t>
        <a:bodyPr/>
        <a:lstStyle/>
        <a:p>
          <a:endParaRPr lang="en-GB"/>
        </a:p>
      </dgm:t>
    </dgm:pt>
    <dgm:pt modelId="{B76614D0-997C-460A-ADC6-FC0D4BE42913}" type="sibTrans" cxnId="{0A050A5C-DA84-46FB-B611-CC66251A7870}">
      <dgm:prSet/>
      <dgm:spPr/>
      <dgm:t>
        <a:bodyPr/>
        <a:lstStyle/>
        <a:p>
          <a:endParaRPr lang="en-GB"/>
        </a:p>
      </dgm:t>
    </dgm:pt>
    <dgm:pt modelId="{63D7C740-7F71-4B96-A4F4-4F18B6A90E97}">
      <dgm:prSet phldrT="[Text]"/>
      <dgm:spPr>
        <a:solidFill>
          <a:srgbClr val="FF0000"/>
        </a:solidFill>
      </dgm:spPr>
      <dgm:t>
        <a:bodyPr/>
        <a:lstStyle/>
        <a:p>
          <a:r>
            <a:rPr lang="en-GB" dirty="0" smtClean="0"/>
            <a:t>All topics picked by membership</a:t>
          </a:r>
          <a:endParaRPr lang="en-GB" dirty="0"/>
        </a:p>
      </dgm:t>
    </dgm:pt>
    <dgm:pt modelId="{72942542-7316-4AA6-B938-91935E422F68}" type="parTrans" cxnId="{DE438ACC-2706-42F5-BC27-D1146086EDDA}">
      <dgm:prSet/>
      <dgm:spPr/>
      <dgm:t>
        <a:bodyPr/>
        <a:lstStyle/>
        <a:p>
          <a:endParaRPr lang="en-GB"/>
        </a:p>
      </dgm:t>
    </dgm:pt>
    <dgm:pt modelId="{109320D8-65B6-4CCD-BA35-9BEC3461AE90}" type="sibTrans" cxnId="{DE438ACC-2706-42F5-BC27-D1146086EDDA}">
      <dgm:prSet/>
      <dgm:spPr/>
      <dgm:t>
        <a:bodyPr/>
        <a:lstStyle/>
        <a:p>
          <a:endParaRPr lang="en-GB"/>
        </a:p>
      </dgm:t>
    </dgm:pt>
    <dgm:pt modelId="{C9674412-8D57-49AF-B533-EC717FD58135}">
      <dgm:prSet phldrT="[Text]"/>
      <dgm:spPr>
        <a:solidFill>
          <a:schemeClr val="accent2"/>
        </a:solidFill>
      </dgm:spPr>
      <dgm:t>
        <a:bodyPr/>
        <a:lstStyle/>
        <a:p>
          <a:r>
            <a:rPr lang="en-GB" dirty="0" smtClean="0"/>
            <a:t>Responds to consultations</a:t>
          </a:r>
          <a:endParaRPr lang="en-GB" dirty="0"/>
        </a:p>
      </dgm:t>
    </dgm:pt>
    <dgm:pt modelId="{D58EAA0D-CBE5-4B44-8C57-10B2C9CA2D5F}" type="parTrans" cxnId="{8B7A96D2-4F1B-4783-8DBF-8094C74151BD}">
      <dgm:prSet/>
      <dgm:spPr/>
      <dgm:t>
        <a:bodyPr/>
        <a:lstStyle/>
        <a:p>
          <a:endParaRPr lang="en-GB"/>
        </a:p>
      </dgm:t>
    </dgm:pt>
    <dgm:pt modelId="{6557055D-771B-4BBB-A9A5-4821E81F3AF8}" type="sibTrans" cxnId="{8B7A96D2-4F1B-4783-8DBF-8094C74151BD}">
      <dgm:prSet/>
      <dgm:spPr/>
      <dgm:t>
        <a:bodyPr/>
        <a:lstStyle/>
        <a:p>
          <a:endParaRPr lang="en-GB"/>
        </a:p>
      </dgm:t>
    </dgm:pt>
    <dgm:pt modelId="{007A86CF-390C-4B5E-9766-E8C6374B32EA}">
      <dgm:prSet phldrT="[Text]"/>
      <dgm:spPr>
        <a:solidFill>
          <a:srgbClr val="00B050"/>
        </a:solidFill>
      </dgm:spPr>
      <dgm:t>
        <a:bodyPr/>
        <a:lstStyle/>
        <a:p>
          <a:endParaRPr lang="en-GB" dirty="0"/>
        </a:p>
      </dgm:t>
    </dgm:pt>
    <dgm:pt modelId="{BD7D3C83-E3D2-4774-9ADD-7FD955E5D407}" type="parTrans" cxnId="{E8CF4561-27E5-400B-BF90-30ED1E48DAE5}">
      <dgm:prSet/>
      <dgm:spPr/>
      <dgm:t>
        <a:bodyPr/>
        <a:lstStyle/>
        <a:p>
          <a:endParaRPr lang="en-GB"/>
        </a:p>
      </dgm:t>
    </dgm:pt>
    <dgm:pt modelId="{FFC03F0D-98A7-4485-88A2-5C7BF179F6DC}" type="sibTrans" cxnId="{E8CF4561-27E5-400B-BF90-30ED1E48DAE5}">
      <dgm:prSet/>
      <dgm:spPr/>
      <dgm:t>
        <a:bodyPr/>
        <a:lstStyle/>
        <a:p>
          <a:endParaRPr lang="en-GB"/>
        </a:p>
      </dgm:t>
    </dgm:pt>
    <dgm:pt modelId="{7747301A-2EC8-41CB-9E81-7EFE4F8CBA11}">
      <dgm:prSet phldrT="[Text]"/>
      <dgm:spPr>
        <a:solidFill>
          <a:srgbClr val="00B050"/>
        </a:solidFill>
      </dgm:spPr>
      <dgm:t>
        <a:bodyPr/>
        <a:lstStyle/>
        <a:p>
          <a:r>
            <a:rPr lang="en-GB" dirty="0" smtClean="0"/>
            <a:t>Town Deal board</a:t>
          </a:r>
          <a:endParaRPr lang="en-GB" dirty="0"/>
        </a:p>
      </dgm:t>
    </dgm:pt>
    <dgm:pt modelId="{C6F15622-E0D3-41B1-B49A-408590F6A3BB}" type="parTrans" cxnId="{B87F2BF8-ED32-4234-8648-4F19CF1FB267}">
      <dgm:prSet/>
      <dgm:spPr/>
      <dgm:t>
        <a:bodyPr/>
        <a:lstStyle/>
        <a:p>
          <a:endParaRPr lang="en-GB"/>
        </a:p>
      </dgm:t>
    </dgm:pt>
    <dgm:pt modelId="{7EA7EF2A-2C2D-4A95-B05B-DC9E2B1DEADF}" type="sibTrans" cxnId="{B87F2BF8-ED32-4234-8648-4F19CF1FB267}">
      <dgm:prSet/>
      <dgm:spPr/>
      <dgm:t>
        <a:bodyPr/>
        <a:lstStyle/>
        <a:p>
          <a:endParaRPr lang="en-GB"/>
        </a:p>
      </dgm:t>
    </dgm:pt>
    <dgm:pt modelId="{9EEA7592-DFD9-4E2F-B6A0-1537303F3B88}" type="pres">
      <dgm:prSet presAssocID="{55E56DF6-4F23-4E85-AF82-74B3284AFCE5}" presName="Name0" presStyleCnt="0">
        <dgm:presLayoutVars>
          <dgm:dir/>
          <dgm:resizeHandles val="exact"/>
        </dgm:presLayoutVars>
      </dgm:prSet>
      <dgm:spPr/>
      <dgm:t>
        <a:bodyPr/>
        <a:lstStyle/>
        <a:p>
          <a:endParaRPr lang="en-US"/>
        </a:p>
      </dgm:t>
    </dgm:pt>
    <dgm:pt modelId="{3D1C6722-A5A1-43CD-9DCE-DA201ED8E8BB}" type="pres">
      <dgm:prSet presAssocID="{6B41E263-371E-45C0-8A9F-D870E6CF16CC}" presName="node" presStyleLbl="node1" presStyleIdx="0" presStyleCnt="3">
        <dgm:presLayoutVars>
          <dgm:bulletEnabled val="1"/>
        </dgm:presLayoutVars>
      </dgm:prSet>
      <dgm:spPr/>
      <dgm:t>
        <a:bodyPr/>
        <a:lstStyle/>
        <a:p>
          <a:endParaRPr lang="en-GB"/>
        </a:p>
      </dgm:t>
    </dgm:pt>
    <dgm:pt modelId="{2C2BA289-FD1F-4D7E-A0F8-9C3AC0706B51}" type="pres">
      <dgm:prSet presAssocID="{CC75D5E4-8D59-493C-9A16-433308E9B559}" presName="sibTrans" presStyleCnt="0"/>
      <dgm:spPr/>
    </dgm:pt>
    <dgm:pt modelId="{56998B75-881F-40EB-B90C-1E6AD038BCB2}" type="pres">
      <dgm:prSet presAssocID="{3EFBDC86-48CF-4AAF-B0E3-2F8EA70E9A0F}" presName="node" presStyleLbl="node1" presStyleIdx="1" presStyleCnt="3">
        <dgm:presLayoutVars>
          <dgm:bulletEnabled val="1"/>
        </dgm:presLayoutVars>
      </dgm:prSet>
      <dgm:spPr/>
      <dgm:t>
        <a:bodyPr/>
        <a:lstStyle/>
        <a:p>
          <a:endParaRPr lang="en-US"/>
        </a:p>
      </dgm:t>
    </dgm:pt>
    <dgm:pt modelId="{663DC665-E1DE-422D-A7F0-E2E5EFC3968A}" type="pres">
      <dgm:prSet presAssocID="{0F860FC6-CC59-4043-B0FC-4ED98EE2F159}" presName="sibTrans" presStyleCnt="0"/>
      <dgm:spPr/>
    </dgm:pt>
    <dgm:pt modelId="{02DE80EE-9115-4576-A52B-EE4C61CC24FE}" type="pres">
      <dgm:prSet presAssocID="{30E89B52-D720-4576-B722-729B404CA62E}" presName="node" presStyleLbl="node1" presStyleIdx="2" presStyleCnt="3">
        <dgm:presLayoutVars>
          <dgm:bulletEnabled val="1"/>
        </dgm:presLayoutVars>
      </dgm:prSet>
      <dgm:spPr/>
      <dgm:t>
        <a:bodyPr/>
        <a:lstStyle/>
        <a:p>
          <a:endParaRPr lang="en-GB"/>
        </a:p>
      </dgm:t>
    </dgm:pt>
  </dgm:ptLst>
  <dgm:cxnLst>
    <dgm:cxn modelId="{18E3A736-6257-4723-9A10-940C9AB28555}" type="presOf" srcId="{007A86CF-390C-4B5E-9766-E8C6374B32EA}" destId="{02DE80EE-9115-4576-A52B-EE4C61CC24FE}" srcOrd="0" destOrd="4" presId="urn:microsoft.com/office/officeart/2005/8/layout/hList6"/>
    <dgm:cxn modelId="{E8CF4561-27E5-400B-BF90-30ED1E48DAE5}" srcId="{30E89B52-D720-4576-B722-729B404CA62E}" destId="{007A86CF-390C-4B5E-9766-E8C6374B32EA}" srcOrd="3" destOrd="0" parTransId="{BD7D3C83-E3D2-4774-9ADD-7FD955E5D407}" sibTransId="{FFC03F0D-98A7-4485-88A2-5C7BF179F6DC}"/>
    <dgm:cxn modelId="{B214E228-36A3-4CAC-9061-76037D6D6765}" srcId="{6B41E263-371E-45C0-8A9F-D870E6CF16CC}" destId="{778BD574-293F-42B4-B33C-71213EFB6421}" srcOrd="0" destOrd="0" parTransId="{51696822-8BE5-4E6D-B848-4D1959A737ED}" sibTransId="{C9016E1A-4B54-4E10-AEE6-A49DCC3CDF33}"/>
    <dgm:cxn modelId="{DE438ACC-2706-42F5-BC27-D1146086EDDA}" srcId="{3EFBDC86-48CF-4AAF-B0E3-2F8EA70E9A0F}" destId="{63D7C740-7F71-4B96-A4F4-4F18B6A90E97}" srcOrd="2" destOrd="0" parTransId="{72942542-7316-4AA6-B938-91935E422F68}" sibTransId="{109320D8-65B6-4CCD-BA35-9BEC3461AE90}"/>
    <dgm:cxn modelId="{D2B9C766-8006-4FA9-9CCE-ADEABBEDE387}" type="presOf" srcId="{7951979B-3658-4892-9129-191548D18CBA}" destId="{3D1C6722-A5A1-43CD-9DCE-DA201ED8E8BB}" srcOrd="0" destOrd="2" presId="urn:microsoft.com/office/officeart/2005/8/layout/hList6"/>
    <dgm:cxn modelId="{0A050A5C-DA84-46FB-B611-CC66251A7870}" srcId="{30E89B52-D720-4576-B722-729B404CA62E}" destId="{6F073933-1522-4937-99F3-E7AE2DB56021}" srcOrd="1" destOrd="0" parTransId="{F806BE62-7EB1-4220-868E-BF48F1DB403A}" sibTransId="{B76614D0-997C-460A-ADC6-FC0D4BE42913}"/>
    <dgm:cxn modelId="{B87F2BF8-ED32-4234-8648-4F19CF1FB267}" srcId="{30E89B52-D720-4576-B722-729B404CA62E}" destId="{7747301A-2EC8-41CB-9E81-7EFE4F8CBA11}" srcOrd="2" destOrd="0" parTransId="{C6F15622-E0D3-41B1-B49A-408590F6A3BB}" sibTransId="{7EA7EF2A-2C2D-4A95-B05B-DC9E2B1DEADF}"/>
    <dgm:cxn modelId="{8695EABA-6E18-4BDA-8D4F-8B165DA64F47}" type="presOf" srcId="{6F073933-1522-4937-99F3-E7AE2DB56021}" destId="{02DE80EE-9115-4576-A52B-EE4C61CC24FE}" srcOrd="0" destOrd="2" presId="urn:microsoft.com/office/officeart/2005/8/layout/hList6"/>
    <dgm:cxn modelId="{4DC3650C-3C92-4080-9435-4ED4F5E37C65}" srcId="{30E89B52-D720-4576-B722-729B404CA62E}" destId="{7F977A16-C6D1-4EFD-A416-A11FC70E9815}" srcOrd="0" destOrd="0" parTransId="{D53D238C-DE37-4232-85DD-232F18CEAE93}" sibTransId="{20FD1697-48CC-4BB3-88CE-3935112D85C2}"/>
    <dgm:cxn modelId="{5DC215C7-15E3-4021-8A3A-69D7CE077444}" type="presOf" srcId="{63D7C740-7F71-4B96-A4F4-4F18B6A90E97}" destId="{56998B75-881F-40EB-B90C-1E6AD038BCB2}" srcOrd="0" destOrd="3" presId="urn:microsoft.com/office/officeart/2005/8/layout/hList6"/>
    <dgm:cxn modelId="{78D491CC-58E7-40EB-9F4A-629AC4C08D6D}" type="presOf" srcId="{6B41E263-371E-45C0-8A9F-D870E6CF16CC}" destId="{3D1C6722-A5A1-43CD-9DCE-DA201ED8E8BB}" srcOrd="0" destOrd="0" presId="urn:microsoft.com/office/officeart/2005/8/layout/hList6"/>
    <dgm:cxn modelId="{8B7A96D2-4F1B-4783-8DBF-8094C74151BD}" srcId="{6B41E263-371E-45C0-8A9F-D870E6CF16CC}" destId="{C9674412-8D57-49AF-B533-EC717FD58135}" srcOrd="2" destOrd="0" parTransId="{D58EAA0D-CBE5-4B44-8C57-10B2C9CA2D5F}" sibTransId="{6557055D-771B-4BBB-A9A5-4821E81F3AF8}"/>
    <dgm:cxn modelId="{FAC828DF-C954-4D68-9ACC-8FA6E613AC4E}" srcId="{3EFBDC86-48CF-4AAF-B0E3-2F8EA70E9A0F}" destId="{83DE6649-93CA-4A46-B764-C5124D552433}" srcOrd="1" destOrd="0" parTransId="{762DDDE8-7DEC-4830-B5C5-190E25854FC1}" sibTransId="{9C8A5C7B-524F-452A-BEE1-14EE7A63DEEB}"/>
    <dgm:cxn modelId="{3DFF517A-9B77-41C4-9E4D-F213ABA92820}" type="presOf" srcId="{55E56DF6-4F23-4E85-AF82-74B3284AFCE5}" destId="{9EEA7592-DFD9-4E2F-B6A0-1537303F3B88}" srcOrd="0" destOrd="0" presId="urn:microsoft.com/office/officeart/2005/8/layout/hList6"/>
    <dgm:cxn modelId="{169F97A2-653D-4385-89EA-1CD3486539AB}" type="presOf" srcId="{7747301A-2EC8-41CB-9E81-7EFE4F8CBA11}" destId="{02DE80EE-9115-4576-A52B-EE4C61CC24FE}" srcOrd="0" destOrd="3" presId="urn:microsoft.com/office/officeart/2005/8/layout/hList6"/>
    <dgm:cxn modelId="{0F4AD562-4FDF-4F3A-83B7-E80DCA146CF9}" srcId="{6B41E263-371E-45C0-8A9F-D870E6CF16CC}" destId="{7951979B-3658-4892-9129-191548D18CBA}" srcOrd="1" destOrd="0" parTransId="{03F3D971-4808-4F8B-BD9E-A95853975B81}" sibTransId="{A15E7132-A5E6-49EA-8160-36BC2C20AA9C}"/>
    <dgm:cxn modelId="{D1345493-FAB5-4AC5-BC45-7D271A82134E}" type="presOf" srcId="{30E89B52-D720-4576-B722-729B404CA62E}" destId="{02DE80EE-9115-4576-A52B-EE4C61CC24FE}" srcOrd="0" destOrd="0" presId="urn:microsoft.com/office/officeart/2005/8/layout/hList6"/>
    <dgm:cxn modelId="{427944F5-3557-4982-AF2A-0D4C0C04E5F4}" type="presOf" srcId="{83DE6649-93CA-4A46-B764-C5124D552433}" destId="{56998B75-881F-40EB-B90C-1E6AD038BCB2}" srcOrd="0" destOrd="2" presId="urn:microsoft.com/office/officeart/2005/8/layout/hList6"/>
    <dgm:cxn modelId="{3AD7056E-4A88-4E7E-A62D-F22D493F26FA}" type="presOf" srcId="{3EFBDC86-48CF-4AAF-B0E3-2F8EA70E9A0F}" destId="{56998B75-881F-40EB-B90C-1E6AD038BCB2}" srcOrd="0" destOrd="0" presId="urn:microsoft.com/office/officeart/2005/8/layout/hList6"/>
    <dgm:cxn modelId="{1FB914D9-0CF3-4E88-846C-4F59F1B9627C}" type="presOf" srcId="{F6CFEB72-A449-488C-B2DC-DDE806EAF2BD}" destId="{56998B75-881F-40EB-B90C-1E6AD038BCB2}" srcOrd="0" destOrd="1" presId="urn:microsoft.com/office/officeart/2005/8/layout/hList6"/>
    <dgm:cxn modelId="{55A0E45C-057F-4A1E-9C3A-1E34AEF287B1}" srcId="{3EFBDC86-48CF-4AAF-B0E3-2F8EA70E9A0F}" destId="{F6CFEB72-A449-488C-B2DC-DDE806EAF2BD}" srcOrd="0" destOrd="0" parTransId="{82768665-5247-4552-AE05-EFC83247DC81}" sibTransId="{BED3B4B1-323C-460D-A302-B77761ACD70D}"/>
    <dgm:cxn modelId="{B27D5F9C-A709-4051-9BDD-D71D687B6510}" srcId="{55E56DF6-4F23-4E85-AF82-74B3284AFCE5}" destId="{6B41E263-371E-45C0-8A9F-D870E6CF16CC}" srcOrd="0" destOrd="0" parTransId="{C068CC78-F390-4890-B2FE-84144A2F0C99}" sibTransId="{CC75D5E4-8D59-493C-9A16-433308E9B559}"/>
    <dgm:cxn modelId="{43BFD3B6-669D-43C9-AF3E-4FCDF3410CEC}" type="presOf" srcId="{C9674412-8D57-49AF-B533-EC717FD58135}" destId="{3D1C6722-A5A1-43CD-9DCE-DA201ED8E8BB}" srcOrd="0" destOrd="3" presId="urn:microsoft.com/office/officeart/2005/8/layout/hList6"/>
    <dgm:cxn modelId="{525DD6E4-48AD-48B0-86F0-EE635D61C9C9}" type="presOf" srcId="{7F977A16-C6D1-4EFD-A416-A11FC70E9815}" destId="{02DE80EE-9115-4576-A52B-EE4C61CC24FE}" srcOrd="0" destOrd="1" presId="urn:microsoft.com/office/officeart/2005/8/layout/hList6"/>
    <dgm:cxn modelId="{C4805E49-9CF2-49F2-9F13-F328B530126C}" srcId="{55E56DF6-4F23-4E85-AF82-74B3284AFCE5}" destId="{30E89B52-D720-4576-B722-729B404CA62E}" srcOrd="2" destOrd="0" parTransId="{21EA5F87-1C97-41EE-B421-58C4D7CCE5D9}" sibTransId="{1FB4E353-3745-4FDD-AEDE-E6C6D96A3B6F}"/>
    <dgm:cxn modelId="{BF10106F-1133-4FFD-9F47-784152945A8B}" srcId="{55E56DF6-4F23-4E85-AF82-74B3284AFCE5}" destId="{3EFBDC86-48CF-4AAF-B0E3-2F8EA70E9A0F}" srcOrd="1" destOrd="0" parTransId="{F2CF2CA2-D9E4-4249-8E7C-F1BAF0D4D51F}" sibTransId="{0F860FC6-CC59-4043-B0FC-4ED98EE2F159}"/>
    <dgm:cxn modelId="{F7750383-88DC-49CF-A4C6-3187BA3362AF}" type="presOf" srcId="{778BD574-293F-42B4-B33C-71213EFB6421}" destId="{3D1C6722-A5A1-43CD-9DCE-DA201ED8E8BB}" srcOrd="0" destOrd="1" presId="urn:microsoft.com/office/officeart/2005/8/layout/hList6"/>
    <dgm:cxn modelId="{3FF3DB0C-A1F1-44DD-B115-6FFEBFD40175}" type="presParOf" srcId="{9EEA7592-DFD9-4E2F-B6A0-1537303F3B88}" destId="{3D1C6722-A5A1-43CD-9DCE-DA201ED8E8BB}" srcOrd="0" destOrd="0" presId="urn:microsoft.com/office/officeart/2005/8/layout/hList6"/>
    <dgm:cxn modelId="{61DC3B18-D7F7-49EB-86C4-02D0D932C6CC}" type="presParOf" srcId="{9EEA7592-DFD9-4E2F-B6A0-1537303F3B88}" destId="{2C2BA289-FD1F-4D7E-A0F8-9C3AC0706B51}" srcOrd="1" destOrd="0" presId="urn:microsoft.com/office/officeart/2005/8/layout/hList6"/>
    <dgm:cxn modelId="{9FCF4EF6-7E70-4AF1-BDB7-8B6FF20F5C2A}" type="presParOf" srcId="{9EEA7592-DFD9-4E2F-B6A0-1537303F3B88}" destId="{56998B75-881F-40EB-B90C-1E6AD038BCB2}" srcOrd="2" destOrd="0" presId="urn:microsoft.com/office/officeart/2005/8/layout/hList6"/>
    <dgm:cxn modelId="{7CC5D728-DD21-450C-BC53-FF43726EF1A9}" type="presParOf" srcId="{9EEA7592-DFD9-4E2F-B6A0-1537303F3B88}" destId="{663DC665-E1DE-422D-A7F0-E2E5EFC3968A}" srcOrd="3" destOrd="0" presId="urn:microsoft.com/office/officeart/2005/8/layout/hList6"/>
    <dgm:cxn modelId="{9D44B090-245C-42F6-A830-66B210D24B21}" type="presParOf" srcId="{9EEA7592-DFD9-4E2F-B6A0-1537303F3B88}" destId="{02DE80EE-9115-4576-A52B-EE4C61CC24FE}"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1C6722-A5A1-43CD-9DCE-DA201ED8E8BB}">
      <dsp:nvSpPr>
        <dsp:cNvPr id="0" name=""/>
        <dsp:cNvSpPr/>
      </dsp:nvSpPr>
      <dsp:spPr>
        <a:xfrm rot="16200000">
          <a:off x="-1418497" y="1419489"/>
          <a:ext cx="5418667" cy="2579687"/>
        </a:xfrm>
        <a:prstGeom prst="flowChartManualOperation">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8876" bIns="0" numCol="1" spcCol="1270" anchor="t" anchorCtr="0">
          <a:noAutofit/>
        </a:bodyPr>
        <a:lstStyle/>
        <a:p>
          <a:pPr lvl="0" algn="l" defTabSz="1244600">
            <a:lnSpc>
              <a:spcPct val="90000"/>
            </a:lnSpc>
            <a:spcBef>
              <a:spcPct val="0"/>
            </a:spcBef>
            <a:spcAft>
              <a:spcPct val="35000"/>
            </a:spcAft>
          </a:pPr>
          <a:r>
            <a:rPr lang="en-GB" sz="2800" kern="1200" dirty="0" smtClean="0"/>
            <a:t>Exec meetings</a:t>
          </a:r>
          <a:endParaRPr lang="en-GB" sz="2800" kern="1200" dirty="0"/>
        </a:p>
        <a:p>
          <a:pPr marL="228600" lvl="1" indent="-228600" algn="l" defTabSz="977900">
            <a:lnSpc>
              <a:spcPct val="90000"/>
            </a:lnSpc>
            <a:spcBef>
              <a:spcPct val="0"/>
            </a:spcBef>
            <a:spcAft>
              <a:spcPct val="15000"/>
            </a:spcAft>
            <a:buChar char="••"/>
          </a:pPr>
          <a:r>
            <a:rPr lang="en-GB" sz="2200" kern="1200" dirty="0" smtClean="0"/>
            <a:t>Considers VCSE issues</a:t>
          </a:r>
          <a:endParaRPr lang="en-GB" sz="2200" kern="1200" dirty="0"/>
        </a:p>
        <a:p>
          <a:pPr marL="228600" lvl="1" indent="-228600" algn="l" defTabSz="977900">
            <a:lnSpc>
              <a:spcPct val="90000"/>
            </a:lnSpc>
            <a:spcBef>
              <a:spcPct val="0"/>
            </a:spcBef>
            <a:spcAft>
              <a:spcPct val="15000"/>
            </a:spcAft>
            <a:buChar char="••"/>
          </a:pPr>
          <a:r>
            <a:rPr lang="en-GB" sz="2200" kern="1200" dirty="0" smtClean="0"/>
            <a:t>Agrees representation</a:t>
          </a:r>
          <a:endParaRPr lang="en-GB" sz="2200" kern="1200" dirty="0"/>
        </a:p>
        <a:p>
          <a:pPr marL="228600" lvl="1" indent="-228600" algn="l" defTabSz="977900">
            <a:lnSpc>
              <a:spcPct val="90000"/>
            </a:lnSpc>
            <a:spcBef>
              <a:spcPct val="0"/>
            </a:spcBef>
            <a:spcAft>
              <a:spcPct val="15000"/>
            </a:spcAft>
            <a:buChar char="••"/>
          </a:pPr>
          <a:r>
            <a:rPr lang="en-GB" sz="2200" kern="1200" dirty="0" smtClean="0"/>
            <a:t>Responds to consultations</a:t>
          </a:r>
          <a:endParaRPr lang="en-GB" sz="2200" kern="1200" dirty="0"/>
        </a:p>
      </dsp:txBody>
      <dsp:txXfrm rot="5400000">
        <a:off x="993" y="1083732"/>
        <a:ext cx="2579687" cy="3251201"/>
      </dsp:txXfrm>
    </dsp:sp>
    <dsp:sp modelId="{56998B75-881F-40EB-B90C-1E6AD038BCB2}">
      <dsp:nvSpPr>
        <dsp:cNvPr id="0" name=""/>
        <dsp:cNvSpPr/>
      </dsp:nvSpPr>
      <dsp:spPr>
        <a:xfrm rot="16200000">
          <a:off x="1354666" y="1419489"/>
          <a:ext cx="5418667" cy="2579687"/>
        </a:xfrm>
        <a:prstGeom prst="flowChartManualOperati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8876" bIns="0" numCol="1" spcCol="1270" anchor="t" anchorCtr="0">
          <a:noAutofit/>
        </a:bodyPr>
        <a:lstStyle/>
        <a:p>
          <a:pPr lvl="0" algn="l" defTabSz="1244600">
            <a:lnSpc>
              <a:spcPct val="90000"/>
            </a:lnSpc>
            <a:spcBef>
              <a:spcPct val="0"/>
            </a:spcBef>
            <a:spcAft>
              <a:spcPct val="35000"/>
            </a:spcAft>
          </a:pPr>
          <a:r>
            <a:rPr lang="en-GB" sz="2800" kern="1200" dirty="0" smtClean="0"/>
            <a:t>Events</a:t>
          </a:r>
          <a:endParaRPr lang="en-GB" sz="2800" kern="1200" dirty="0"/>
        </a:p>
        <a:p>
          <a:pPr marL="228600" lvl="1" indent="-228600" algn="l" defTabSz="977900">
            <a:lnSpc>
              <a:spcPct val="90000"/>
            </a:lnSpc>
            <a:spcBef>
              <a:spcPct val="0"/>
            </a:spcBef>
            <a:spcAft>
              <a:spcPct val="15000"/>
            </a:spcAft>
            <a:buChar char="••"/>
          </a:pPr>
          <a:r>
            <a:rPr lang="en-GB" sz="2200" kern="1200" dirty="0" smtClean="0"/>
            <a:t>At least 4 per year</a:t>
          </a:r>
          <a:endParaRPr lang="en-GB" sz="2200" kern="1200" dirty="0"/>
        </a:p>
        <a:p>
          <a:pPr marL="228600" lvl="1" indent="-228600" algn="l" defTabSz="977900">
            <a:lnSpc>
              <a:spcPct val="90000"/>
            </a:lnSpc>
            <a:spcBef>
              <a:spcPct val="0"/>
            </a:spcBef>
            <a:spcAft>
              <a:spcPct val="15000"/>
            </a:spcAft>
            <a:buChar char="••"/>
          </a:pPr>
          <a:r>
            <a:rPr lang="en-GB" sz="2200" kern="1200" dirty="0" smtClean="0"/>
            <a:t>A mixture of themed and “open mic”</a:t>
          </a:r>
          <a:endParaRPr lang="en-GB" sz="2200" kern="1200" dirty="0"/>
        </a:p>
        <a:p>
          <a:pPr marL="228600" lvl="1" indent="-228600" algn="l" defTabSz="977900">
            <a:lnSpc>
              <a:spcPct val="90000"/>
            </a:lnSpc>
            <a:spcBef>
              <a:spcPct val="0"/>
            </a:spcBef>
            <a:spcAft>
              <a:spcPct val="15000"/>
            </a:spcAft>
            <a:buChar char="••"/>
          </a:pPr>
          <a:r>
            <a:rPr lang="en-GB" sz="2200" kern="1200" dirty="0" smtClean="0"/>
            <a:t>All topics picked by membership</a:t>
          </a:r>
          <a:endParaRPr lang="en-GB" sz="2200" kern="1200" dirty="0"/>
        </a:p>
      </dsp:txBody>
      <dsp:txXfrm rot="5400000">
        <a:off x="2774156" y="1083732"/>
        <a:ext cx="2579687" cy="3251201"/>
      </dsp:txXfrm>
    </dsp:sp>
    <dsp:sp modelId="{02DE80EE-9115-4576-A52B-EE4C61CC24FE}">
      <dsp:nvSpPr>
        <dsp:cNvPr id="0" name=""/>
        <dsp:cNvSpPr/>
      </dsp:nvSpPr>
      <dsp:spPr>
        <a:xfrm rot="16200000">
          <a:off x="4127830" y="1419489"/>
          <a:ext cx="5418667" cy="2579687"/>
        </a:xfrm>
        <a:prstGeom prst="flowChartManualOperation">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0" rIns="178876" bIns="0" numCol="1" spcCol="1270" anchor="t" anchorCtr="0">
          <a:noAutofit/>
        </a:bodyPr>
        <a:lstStyle/>
        <a:p>
          <a:pPr lvl="0" algn="l" defTabSz="1244600">
            <a:lnSpc>
              <a:spcPct val="90000"/>
            </a:lnSpc>
            <a:spcBef>
              <a:spcPct val="0"/>
            </a:spcBef>
            <a:spcAft>
              <a:spcPct val="35000"/>
            </a:spcAft>
          </a:pPr>
          <a:r>
            <a:rPr lang="en-GB" sz="2800" kern="1200" dirty="0" smtClean="0"/>
            <a:t>Representation</a:t>
          </a:r>
          <a:endParaRPr lang="en-GB" sz="2800" kern="1200" dirty="0"/>
        </a:p>
        <a:p>
          <a:pPr marL="228600" lvl="1" indent="-228600" algn="l" defTabSz="977900">
            <a:lnSpc>
              <a:spcPct val="90000"/>
            </a:lnSpc>
            <a:spcBef>
              <a:spcPct val="0"/>
            </a:spcBef>
            <a:spcAft>
              <a:spcPct val="15000"/>
            </a:spcAft>
            <a:buChar char="••"/>
          </a:pPr>
          <a:r>
            <a:rPr lang="en-GB" sz="2200" kern="1200" dirty="0" smtClean="0"/>
            <a:t>LSP</a:t>
          </a:r>
          <a:endParaRPr lang="en-GB" sz="2200" kern="1200" dirty="0"/>
        </a:p>
        <a:p>
          <a:pPr marL="228600" lvl="1" indent="-228600" algn="l" defTabSz="977900">
            <a:lnSpc>
              <a:spcPct val="90000"/>
            </a:lnSpc>
            <a:spcBef>
              <a:spcPct val="0"/>
            </a:spcBef>
            <a:spcAft>
              <a:spcPct val="15000"/>
            </a:spcAft>
            <a:buChar char="••"/>
          </a:pPr>
          <a:r>
            <a:rPr lang="en-GB" sz="2200" kern="1200" dirty="0" smtClean="0"/>
            <a:t>Community Safety partnership</a:t>
          </a:r>
          <a:endParaRPr lang="en-GB" sz="2200" kern="1200" dirty="0"/>
        </a:p>
        <a:p>
          <a:pPr marL="228600" lvl="1" indent="-228600" algn="l" defTabSz="977900">
            <a:lnSpc>
              <a:spcPct val="90000"/>
            </a:lnSpc>
            <a:spcBef>
              <a:spcPct val="0"/>
            </a:spcBef>
            <a:spcAft>
              <a:spcPct val="15000"/>
            </a:spcAft>
            <a:buChar char="••"/>
          </a:pPr>
          <a:r>
            <a:rPr lang="en-GB" sz="2200" kern="1200" dirty="0" smtClean="0"/>
            <a:t>Town Deal board</a:t>
          </a:r>
          <a:endParaRPr lang="en-GB" sz="2200" kern="1200" dirty="0"/>
        </a:p>
        <a:p>
          <a:pPr marL="228600" lvl="1" indent="-228600" algn="l" defTabSz="977900">
            <a:lnSpc>
              <a:spcPct val="90000"/>
            </a:lnSpc>
            <a:spcBef>
              <a:spcPct val="0"/>
            </a:spcBef>
            <a:spcAft>
              <a:spcPct val="15000"/>
            </a:spcAft>
            <a:buChar char="••"/>
          </a:pPr>
          <a:endParaRPr lang="en-GB" sz="2200" kern="1200" dirty="0"/>
        </a:p>
      </dsp:txBody>
      <dsp:txXfrm rot="5400000">
        <a:off x="5547320" y="1083732"/>
        <a:ext cx="2579687" cy="3251201"/>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EE6D508-E081-4DD1-A928-80E8F7609E36}" type="datetimeFigureOut">
              <a:rPr lang="en-GB" smtClean="0"/>
              <a:t>08/12/2020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2394441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6D508-E081-4DD1-A928-80E8F7609E36}" type="datetimeFigureOut">
              <a:rPr lang="en-GB" smtClean="0"/>
              <a:t>08/12/2020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3061817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6D508-E081-4DD1-A928-80E8F7609E36}" type="datetimeFigureOut">
              <a:rPr lang="en-GB" smtClean="0"/>
              <a:t>08/12/2020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1919972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6D508-E081-4DD1-A928-80E8F7609E36}" type="datetimeFigureOut">
              <a:rPr lang="en-GB" smtClean="0"/>
              <a:t>08/12/2020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815035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E6D508-E081-4DD1-A928-80E8F7609E36}" type="datetimeFigureOut">
              <a:rPr lang="en-GB" smtClean="0"/>
              <a:t>08/12/2020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96493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EE6D508-E081-4DD1-A928-80E8F7609E36}" type="datetimeFigureOut">
              <a:rPr lang="en-GB" smtClean="0"/>
              <a:t>08/12/2020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237851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EE6D508-E081-4DD1-A928-80E8F7609E36}" type="datetimeFigureOut">
              <a:rPr lang="en-GB" smtClean="0"/>
              <a:t>08/12/2020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2284346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EE6D508-E081-4DD1-A928-80E8F7609E36}" type="datetimeFigureOut">
              <a:rPr lang="en-GB" smtClean="0"/>
              <a:t>08/12/2020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2561663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E6D508-E081-4DD1-A928-80E8F7609E36}" type="datetimeFigureOut">
              <a:rPr lang="en-GB" smtClean="0"/>
              <a:t>08/12/2020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2250436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E6D508-E081-4DD1-A928-80E8F7609E36}" type="datetimeFigureOut">
              <a:rPr lang="en-GB" smtClean="0"/>
              <a:t>08/12/2020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1950978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E6D508-E081-4DD1-A928-80E8F7609E36}" type="datetimeFigureOut">
              <a:rPr lang="en-GB" smtClean="0"/>
              <a:t>08/12/2020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949C3D-2FC9-4C99-BAA4-D061E2F2BF02}" type="slidenum">
              <a:rPr lang="en-GB" smtClean="0"/>
              <a:t>‹#›</a:t>
            </a:fld>
            <a:endParaRPr lang="en-GB"/>
          </a:p>
        </p:txBody>
      </p:sp>
    </p:spTree>
    <p:extLst>
      <p:ext uri="{BB962C8B-B14F-4D97-AF65-F5344CB8AC3E}">
        <p14:creationId xmlns:p14="http://schemas.microsoft.com/office/powerpoint/2010/main" val="2476958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E6D508-E081-4DD1-A928-80E8F7609E36}" type="datetimeFigureOut">
              <a:rPr lang="en-GB" smtClean="0"/>
              <a:t>08/12/2020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949C3D-2FC9-4C99-BAA4-D061E2F2BF02}" type="slidenum">
              <a:rPr lang="en-GB" smtClean="0"/>
              <a:t>‹#›</a:t>
            </a:fld>
            <a:endParaRPr lang="en-GB"/>
          </a:p>
        </p:txBody>
      </p:sp>
    </p:spTree>
    <p:extLst>
      <p:ext uri="{BB962C8B-B14F-4D97-AF65-F5344CB8AC3E}">
        <p14:creationId xmlns:p14="http://schemas.microsoft.com/office/powerpoint/2010/main" val="3535801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8656" y="3048699"/>
            <a:ext cx="9144000" cy="2387600"/>
          </a:xfrm>
        </p:spPr>
        <p:txBody>
          <a:bodyPr>
            <a:normAutofit/>
          </a:bodyPr>
          <a:lstStyle/>
          <a:p>
            <a:r>
              <a:rPr lang="en-GB" sz="4000" b="1" dirty="0" smtClean="0"/>
              <a:t>Welcome to Hastings Community Network</a:t>
            </a:r>
            <a:br>
              <a:rPr lang="en-GB" sz="4000" b="1" dirty="0" smtClean="0"/>
            </a:br>
            <a:r>
              <a:rPr lang="en-GB" sz="4000" b="1" dirty="0" smtClean="0"/>
              <a:t>Planning for 2021 </a:t>
            </a:r>
            <a:r>
              <a:rPr lang="en-GB" b="1" dirty="0" smtClean="0"/>
              <a:t/>
            </a:r>
            <a:br>
              <a:rPr lang="en-GB" b="1" dirty="0" smtClean="0"/>
            </a:br>
            <a:endParaRPr lang="en-GB" dirty="0"/>
          </a:p>
        </p:txBody>
      </p:sp>
      <p:sp>
        <p:nvSpPr>
          <p:cNvPr id="3" name="Subtitle 2"/>
          <p:cNvSpPr>
            <a:spLocks noGrp="1"/>
          </p:cNvSpPr>
          <p:nvPr>
            <p:ph type="subTitle" idx="1"/>
          </p:nvPr>
        </p:nvSpPr>
        <p:spPr/>
        <p:txBody>
          <a:bodyPr/>
          <a:lstStyle/>
          <a:p>
            <a:r>
              <a:rPr lang="en-GB" b="1" dirty="0"/>
              <a:t/>
            </a:r>
            <a:br>
              <a:rPr lang="en-GB" b="1" dirty="0"/>
            </a:br>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2405" y="260648"/>
            <a:ext cx="178219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2183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768882"/>
          </a:xfrm>
        </p:spPr>
        <p:txBody>
          <a:bodyPr>
            <a:normAutofit/>
          </a:bodyPr>
          <a:lstStyle/>
          <a:p>
            <a:r>
              <a:rPr lang="en-GB" sz="4000" b="1" dirty="0" smtClean="0"/>
              <a:t>Hastings Community Network Executive Group</a:t>
            </a:r>
            <a:endParaRPr lang="en-GB" sz="4000" b="1" dirty="0"/>
          </a:p>
        </p:txBody>
      </p:sp>
      <p:sp>
        <p:nvSpPr>
          <p:cNvPr id="3" name="Subtitle 2"/>
          <p:cNvSpPr>
            <a:spLocks noGrp="1"/>
          </p:cNvSpPr>
          <p:nvPr>
            <p:ph type="subTitle" idx="1"/>
          </p:nvPr>
        </p:nvSpPr>
        <p:spPr>
          <a:xfrm>
            <a:off x="1631504" y="2891245"/>
            <a:ext cx="9144000" cy="3378926"/>
          </a:xfrm>
        </p:spPr>
        <p:txBody>
          <a:bodyPr>
            <a:normAutofit fontScale="77500" lnSpcReduction="20000"/>
          </a:bodyPr>
          <a:lstStyle/>
          <a:p>
            <a:endParaRPr lang="en-GB" sz="2200" b="1" dirty="0" smtClean="0"/>
          </a:p>
          <a:p>
            <a:r>
              <a:rPr lang="en-GB" sz="2200" b="1" dirty="0" smtClean="0"/>
              <a:t>Carole Dixon – Education Futures Trust</a:t>
            </a:r>
          </a:p>
          <a:p>
            <a:r>
              <a:rPr lang="en-GB" sz="2200" b="1" dirty="0" smtClean="0"/>
              <a:t>Steve </a:t>
            </a:r>
            <a:r>
              <a:rPr lang="en-GB" sz="2200" b="1" dirty="0" err="1" smtClean="0"/>
              <a:t>Manwaring</a:t>
            </a:r>
            <a:r>
              <a:rPr lang="en-GB" sz="2200" b="1" dirty="0" smtClean="0"/>
              <a:t> – Hastings Voluntary Action</a:t>
            </a:r>
          </a:p>
          <a:p>
            <a:r>
              <a:rPr lang="en-GB" sz="2200" b="1" dirty="0" smtClean="0"/>
              <a:t>Catherine </a:t>
            </a:r>
            <a:r>
              <a:rPr lang="en-GB" sz="2200" b="1" dirty="0" err="1" smtClean="0"/>
              <a:t>Orbach</a:t>
            </a:r>
            <a:r>
              <a:rPr lang="en-GB" sz="2200" b="1" dirty="0" smtClean="0"/>
              <a:t> – Culture Shift</a:t>
            </a:r>
          </a:p>
          <a:p>
            <a:r>
              <a:rPr lang="en-GB" sz="2200" b="1" dirty="0" smtClean="0"/>
              <a:t>Julia Wells – </a:t>
            </a:r>
            <a:r>
              <a:rPr lang="en-GB" sz="2200" b="1" dirty="0" err="1" smtClean="0"/>
              <a:t>HopeG</a:t>
            </a:r>
            <a:endParaRPr lang="en-GB" sz="2200" b="1" dirty="0" smtClean="0"/>
          </a:p>
          <a:p>
            <a:r>
              <a:rPr lang="en-GB" sz="2200" b="1" dirty="0" smtClean="0"/>
              <a:t>Dave Perry – Seaview</a:t>
            </a:r>
          </a:p>
          <a:p>
            <a:r>
              <a:rPr lang="en-GB" sz="2200" b="1" dirty="0" smtClean="0"/>
              <a:t>Andrew Colquhoun – Counselling Plus</a:t>
            </a:r>
          </a:p>
          <a:p>
            <a:r>
              <a:rPr lang="en-GB" sz="2200" b="1" dirty="0" smtClean="0"/>
              <a:t>Tracy Dighton – Citizens Advice Bureau1066</a:t>
            </a:r>
          </a:p>
          <a:p>
            <a:r>
              <a:rPr lang="en-GB" sz="2200" b="1" dirty="0" smtClean="0"/>
              <a:t>Marc </a:t>
            </a:r>
            <a:r>
              <a:rPr lang="en-GB" sz="2200" b="1" dirty="0" err="1"/>
              <a:t>T</a:t>
            </a:r>
            <a:r>
              <a:rPr lang="en-GB" sz="2200" b="1" dirty="0" err="1" smtClean="0"/>
              <a:t>urczanski</a:t>
            </a:r>
            <a:r>
              <a:rPr lang="en-GB" sz="2200" b="1" dirty="0" smtClean="0"/>
              <a:t> – Hastings Voluntary Action/LINKS</a:t>
            </a:r>
          </a:p>
          <a:p>
            <a:r>
              <a:rPr lang="en-GB" sz="2200" b="1" dirty="0" smtClean="0"/>
              <a:t>Dawn Poole – Hastings &amp; Rother Credit Union</a:t>
            </a:r>
          </a:p>
          <a:p>
            <a:r>
              <a:rPr lang="en-GB" sz="2200" b="1" dirty="0" smtClean="0"/>
              <a:t>Teresa Flower – Groundwork South</a:t>
            </a:r>
          </a:p>
          <a:p>
            <a:endParaRPr lang="en-GB" sz="1600" dirty="0" smtClean="0"/>
          </a:p>
          <a:p>
            <a:endParaRPr lang="en-GB" sz="16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2405" y="260648"/>
            <a:ext cx="178219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879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5232" y="2561019"/>
            <a:ext cx="9144000" cy="2387600"/>
          </a:xfrm>
        </p:spPr>
        <p:txBody>
          <a:bodyPr>
            <a:normAutofit fontScale="90000"/>
          </a:bodyPr>
          <a:lstStyle/>
          <a:p>
            <a:r>
              <a:rPr lang="en-GB" sz="4000" b="1" dirty="0" smtClean="0"/>
              <a:t>A new executive has been elected</a:t>
            </a:r>
            <a:br>
              <a:rPr lang="en-GB" sz="4000" b="1" dirty="0" smtClean="0"/>
            </a:br>
            <a:r>
              <a:rPr lang="en-GB" sz="4000" b="1" dirty="0" smtClean="0"/>
              <a:t>Connecting with our membership</a:t>
            </a:r>
            <a:br>
              <a:rPr lang="en-GB" sz="4000" b="1" dirty="0" smtClean="0"/>
            </a:br>
            <a:r>
              <a:rPr lang="en-GB" sz="4000" b="1" dirty="0" smtClean="0"/>
              <a:t>Canvassing views and ideas</a:t>
            </a:r>
            <a:br>
              <a:rPr lang="en-GB" sz="4000" b="1" dirty="0" smtClean="0"/>
            </a:br>
            <a:r>
              <a:rPr lang="en-GB" sz="4000" b="1" dirty="0" smtClean="0"/>
              <a:t>Representing those effectively </a:t>
            </a:r>
            <a:r>
              <a:rPr lang="en-GB" b="1" dirty="0" smtClean="0"/>
              <a:t/>
            </a:r>
            <a:br>
              <a:rPr lang="en-GB" b="1" dirty="0" smtClean="0"/>
            </a:br>
            <a:endParaRPr lang="en-GB" dirty="0"/>
          </a:p>
        </p:txBody>
      </p:sp>
      <p:sp>
        <p:nvSpPr>
          <p:cNvPr id="3" name="Subtitle 2"/>
          <p:cNvSpPr>
            <a:spLocks noGrp="1"/>
          </p:cNvSpPr>
          <p:nvPr>
            <p:ph type="subTitle" idx="1"/>
          </p:nvPr>
        </p:nvSpPr>
        <p:spPr/>
        <p:txBody>
          <a:bodyPr/>
          <a:lstStyle/>
          <a:p>
            <a:r>
              <a:rPr lang="en-GB" b="1" dirty="0"/>
              <a:t/>
            </a:r>
            <a:br>
              <a:rPr lang="en-GB" b="1" dirty="0"/>
            </a:br>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2405" y="260648"/>
            <a:ext cx="178219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2646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8656" y="2390330"/>
            <a:ext cx="9144000" cy="3595941"/>
          </a:xfrm>
        </p:spPr>
        <p:txBody>
          <a:bodyPr>
            <a:noAutofit/>
          </a:bodyPr>
          <a:lstStyle/>
          <a:p>
            <a:r>
              <a:rPr lang="en-GB" sz="2800" b="1" dirty="0" smtClean="0"/>
              <a:t/>
            </a:r>
            <a:br>
              <a:rPr lang="en-GB" sz="2800" b="1" dirty="0" smtClean="0"/>
            </a:br>
            <a:r>
              <a:rPr lang="en-GB" sz="2800" b="1" dirty="0"/>
              <a:t/>
            </a:r>
            <a:br>
              <a:rPr lang="en-GB" sz="2800" b="1" dirty="0"/>
            </a:br>
            <a:r>
              <a:rPr lang="en-GB" sz="2000" b="1" dirty="0" smtClean="0"/>
              <a:t/>
            </a:r>
            <a:br>
              <a:rPr lang="en-GB" sz="2000" b="1" dirty="0" smtClean="0"/>
            </a:br>
            <a:r>
              <a:rPr lang="en-GB" sz="3200" b="1" dirty="0" smtClean="0"/>
              <a:t>HCN Executive </a:t>
            </a:r>
            <a:r>
              <a:rPr lang="en-GB" sz="2000" b="1" dirty="0" smtClean="0"/>
              <a:t/>
            </a:r>
            <a:br>
              <a:rPr lang="en-GB" sz="2000" b="1" dirty="0" smtClean="0"/>
            </a:br>
            <a:r>
              <a:rPr lang="en-GB" sz="2000" b="1" dirty="0" smtClean="0"/>
              <a:t/>
            </a:r>
            <a:br>
              <a:rPr lang="en-GB" sz="2000" b="1" dirty="0" smtClean="0"/>
            </a:br>
            <a:r>
              <a:rPr lang="en-GB" sz="2000" b="1" dirty="0" smtClean="0"/>
              <a:t/>
            </a:r>
            <a:br>
              <a:rPr lang="en-GB" sz="2000" b="1" dirty="0" smtClean="0"/>
            </a:br>
            <a:r>
              <a:rPr lang="en-GB" sz="2000" b="1" dirty="0" smtClean="0"/>
              <a:t/>
            </a:r>
            <a:br>
              <a:rPr lang="en-GB" sz="2000" b="1" dirty="0" smtClean="0"/>
            </a:br>
            <a:r>
              <a:rPr lang="en-GB" sz="2000" dirty="0" smtClean="0"/>
              <a:t>Plans </a:t>
            </a:r>
            <a:r>
              <a:rPr lang="en-GB" sz="2000" dirty="0"/>
              <a:t>and delivers events, conferences workshops, focus groups </a:t>
            </a:r>
            <a:br>
              <a:rPr lang="en-GB" sz="2000" dirty="0"/>
            </a:br>
            <a:r>
              <a:rPr lang="en-GB" sz="2000" dirty="0"/>
              <a:t/>
            </a:r>
            <a:br>
              <a:rPr lang="en-GB" sz="2000" dirty="0"/>
            </a:br>
            <a:r>
              <a:rPr lang="en-GB" sz="2000" dirty="0"/>
              <a:t>Discusses local issues to respond to consultations</a:t>
            </a:r>
            <a:br>
              <a:rPr lang="en-GB" sz="2000" dirty="0"/>
            </a:br>
            <a:r>
              <a:rPr lang="en-GB" sz="2000" dirty="0"/>
              <a:t/>
            </a:r>
            <a:br>
              <a:rPr lang="en-GB" sz="2000" dirty="0"/>
            </a:br>
            <a:r>
              <a:rPr lang="en-GB" sz="2000" dirty="0"/>
              <a:t>Links different groups together to identify common issues</a:t>
            </a:r>
            <a:br>
              <a:rPr lang="en-GB" sz="2000" dirty="0"/>
            </a:br>
            <a:r>
              <a:rPr lang="en-GB" sz="2000" dirty="0"/>
              <a:t/>
            </a:r>
            <a:br>
              <a:rPr lang="en-GB" sz="2000" dirty="0"/>
            </a:br>
            <a:r>
              <a:rPr lang="en-GB" sz="2000" dirty="0"/>
              <a:t>Creates networking opportunities which are vibrant enjoyable and stimulating. </a:t>
            </a:r>
            <a:br>
              <a:rPr lang="en-GB" sz="2000" dirty="0"/>
            </a:br>
            <a:r>
              <a:rPr lang="en-GB" sz="2000" dirty="0"/>
              <a:t> </a:t>
            </a:r>
            <a:br>
              <a:rPr lang="en-GB" sz="2000" dirty="0"/>
            </a:br>
            <a:r>
              <a:rPr lang="en-GB" sz="2000" dirty="0"/>
              <a:t>Attends meetings or partnerships to represent community views.  </a:t>
            </a:r>
            <a:r>
              <a:rPr lang="en-GB" sz="2800" dirty="0"/>
              <a:t/>
            </a:r>
            <a:br>
              <a:rPr lang="en-GB" sz="2800" dirty="0"/>
            </a:br>
            <a:endParaRPr lang="en-GB" sz="2800" dirty="0"/>
          </a:p>
        </p:txBody>
      </p:sp>
      <p:sp>
        <p:nvSpPr>
          <p:cNvPr id="3" name="Subtitle 2"/>
          <p:cNvSpPr>
            <a:spLocks noGrp="1"/>
          </p:cNvSpPr>
          <p:nvPr>
            <p:ph type="subTitle" idx="1"/>
          </p:nvPr>
        </p:nvSpPr>
        <p:spPr>
          <a:xfrm>
            <a:off x="1631504" y="1980502"/>
            <a:ext cx="9144000" cy="1655762"/>
          </a:xfrm>
        </p:spPr>
        <p:txBody>
          <a:bodyPr/>
          <a:lstStyle/>
          <a:p>
            <a:r>
              <a:rPr lang="en-GB" b="1" dirty="0"/>
              <a:t/>
            </a:r>
            <a:br>
              <a:rPr lang="en-GB" b="1" dirty="0"/>
            </a:br>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2405" y="260648"/>
            <a:ext cx="178219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7359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b="1" dirty="0" smtClean="0"/>
              <a:t/>
            </a:r>
            <a:br>
              <a:rPr lang="en-GB" b="1" dirty="0" smtClean="0"/>
            </a:br>
            <a:endParaRPr lang="en-GB" dirty="0"/>
          </a:p>
        </p:txBody>
      </p:sp>
      <p:sp>
        <p:nvSpPr>
          <p:cNvPr id="3" name="Subtitle 2"/>
          <p:cNvSpPr>
            <a:spLocks noGrp="1"/>
          </p:cNvSpPr>
          <p:nvPr>
            <p:ph type="subTitle" idx="1"/>
          </p:nvPr>
        </p:nvSpPr>
        <p:spPr/>
        <p:txBody>
          <a:bodyPr/>
          <a:lstStyle/>
          <a:p>
            <a:r>
              <a:rPr lang="en-GB" b="1" dirty="0"/>
              <a:t/>
            </a:r>
            <a:br>
              <a:rPr lang="en-GB" b="1" dirty="0"/>
            </a:br>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2405" y="260648"/>
            <a:ext cx="178219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Diagram 4"/>
          <p:cNvGraphicFramePr/>
          <p:nvPr>
            <p:extLst>
              <p:ext uri="{D42A27DB-BD31-4B8C-83A1-F6EECF244321}">
                <p14:modId xmlns:p14="http://schemas.microsoft.com/office/powerpoint/2010/main" val="232161516"/>
              </p:ext>
            </p:extLst>
          </p:nvPr>
        </p:nvGraphicFramePr>
        <p:xfrm>
          <a:off x="1983232" y="13292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383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b="1" dirty="0"/>
              <a:t/>
            </a:r>
            <a:br>
              <a:rPr lang="en-GB" b="1" dirty="0"/>
            </a:br>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2405" y="260648"/>
            <a:ext cx="178219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ctrTitle"/>
          </p:nvPr>
        </p:nvSpPr>
        <p:spPr>
          <a:xfrm>
            <a:off x="1511808" y="2695131"/>
            <a:ext cx="9144000" cy="2387600"/>
          </a:xfrm>
        </p:spPr>
        <p:txBody>
          <a:bodyPr>
            <a:normAutofit fontScale="90000"/>
          </a:bodyPr>
          <a:lstStyle/>
          <a:p>
            <a:r>
              <a:rPr lang="en-GB" sz="3200" dirty="0" smtClean="0"/>
              <a:t>Welfare reform – housing and homelessness – climate change – education – young people and mental health – Ageing </a:t>
            </a:r>
            <a:r>
              <a:rPr lang="en-GB" sz="3200" dirty="0" smtClean="0"/>
              <a:t>Well </a:t>
            </a:r>
            <a:r>
              <a:rPr lang="en-GB" sz="3200" dirty="0" smtClean="0"/>
              <a:t>in Hastings and St Leonards – social prescribing – digital inclusion – community cohesion – arts and culture – health inequalities – communities and the planning system – learning from lockdown</a:t>
            </a:r>
            <a:endParaRPr lang="en-GB" sz="3200" dirty="0"/>
          </a:p>
        </p:txBody>
      </p:sp>
    </p:spTree>
    <p:extLst>
      <p:ext uri="{BB962C8B-B14F-4D97-AF65-F5344CB8AC3E}">
        <p14:creationId xmlns:p14="http://schemas.microsoft.com/office/powerpoint/2010/main" val="3296720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704" y="4071493"/>
            <a:ext cx="10515600" cy="1325563"/>
          </a:xfrm>
        </p:spPr>
        <p:txBody>
          <a:bodyPr>
            <a:normAutofit/>
          </a:bodyPr>
          <a:lstStyle/>
          <a:p>
            <a:pPr algn="just"/>
            <a:endParaRPr lang="en-GB" dirty="0"/>
          </a:p>
        </p:txBody>
      </p:sp>
      <p:sp>
        <p:nvSpPr>
          <p:cNvPr id="3" name="Subtitle 2"/>
          <p:cNvSpPr>
            <a:spLocks noGrp="1"/>
          </p:cNvSpPr>
          <p:nvPr>
            <p:ph idx="1"/>
          </p:nvPr>
        </p:nvSpPr>
        <p:spPr>
          <a:xfrm>
            <a:off x="945704" y="1996313"/>
            <a:ext cx="10515600" cy="4351338"/>
          </a:xfrm>
        </p:spPr>
        <p:txBody>
          <a:bodyPr>
            <a:normAutofit fontScale="92500" lnSpcReduction="20000"/>
          </a:bodyPr>
          <a:lstStyle/>
          <a:p>
            <a:pPr marL="0" indent="0">
              <a:buNone/>
            </a:pPr>
            <a:r>
              <a:rPr lang="en-GB" b="1" dirty="0" smtClean="0"/>
              <a:t>In groups</a:t>
            </a:r>
            <a:br>
              <a:rPr lang="en-GB" b="1" dirty="0" smtClean="0"/>
            </a:br>
            <a:r>
              <a:rPr lang="en-GB" b="1" dirty="0" smtClean="0"/>
              <a:t/>
            </a:r>
            <a:br>
              <a:rPr lang="en-GB" b="1" dirty="0" smtClean="0"/>
            </a:br>
            <a:r>
              <a:rPr lang="en-GB" b="1" dirty="0" smtClean="0"/>
              <a:t>What key issues would you like HCN to take forward in 2021?</a:t>
            </a:r>
          </a:p>
          <a:p>
            <a:pPr marL="0" indent="0">
              <a:buNone/>
            </a:pPr>
            <a:endParaRPr lang="en-GB" b="1" dirty="0"/>
          </a:p>
          <a:p>
            <a:pPr marL="0" indent="0">
              <a:buNone/>
            </a:pPr>
            <a:r>
              <a:rPr lang="en-GB" b="1" dirty="0" smtClean="0"/>
              <a:t>What topics would you like to see developed into themed events</a:t>
            </a:r>
          </a:p>
          <a:p>
            <a:pPr marL="0" indent="0">
              <a:buNone/>
            </a:pPr>
            <a:endParaRPr lang="en-GB" b="1" dirty="0"/>
          </a:p>
          <a:p>
            <a:pPr marL="0" indent="0">
              <a:buNone/>
            </a:pPr>
            <a:endParaRPr lang="en-GB" b="1" dirty="0"/>
          </a:p>
          <a:p>
            <a:pPr marL="0" indent="0">
              <a:buNone/>
            </a:pPr>
            <a:r>
              <a:rPr lang="en-GB" b="1" dirty="0" smtClean="0"/>
              <a:t/>
            </a:r>
            <a:br>
              <a:rPr lang="en-GB" b="1" dirty="0" smtClean="0"/>
            </a:br>
            <a:r>
              <a:rPr lang="en-GB" b="1" dirty="0" smtClean="0"/>
              <a:t/>
            </a:r>
            <a:br>
              <a:rPr lang="en-GB" b="1" dirty="0" smtClean="0"/>
            </a:br>
            <a:r>
              <a:rPr lang="en-GB" b="1" dirty="0" smtClean="0"/>
              <a:t/>
            </a:r>
            <a:br>
              <a:rPr lang="en-GB" b="1" dirty="0" smtClean="0"/>
            </a:br>
            <a:r>
              <a:rPr lang="en-GB" b="1" dirty="0" smtClean="0"/>
              <a:t/>
            </a:r>
            <a:br>
              <a:rPr lang="en-GB" b="1" dirty="0" smtClean="0"/>
            </a:br>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2405" y="260648"/>
            <a:ext cx="178219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9697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704" y="4071493"/>
            <a:ext cx="10515600" cy="1325563"/>
          </a:xfrm>
        </p:spPr>
        <p:txBody>
          <a:bodyPr>
            <a:normAutofit/>
          </a:bodyPr>
          <a:lstStyle/>
          <a:p>
            <a:pPr algn="just"/>
            <a:endParaRPr lang="en-GB" dirty="0"/>
          </a:p>
        </p:txBody>
      </p:sp>
      <p:sp>
        <p:nvSpPr>
          <p:cNvPr id="3" name="Subtitle 2"/>
          <p:cNvSpPr>
            <a:spLocks noGrp="1"/>
          </p:cNvSpPr>
          <p:nvPr>
            <p:ph idx="1"/>
          </p:nvPr>
        </p:nvSpPr>
        <p:spPr>
          <a:xfrm>
            <a:off x="945704" y="2325497"/>
            <a:ext cx="10515600" cy="4351338"/>
          </a:xfrm>
        </p:spPr>
        <p:txBody>
          <a:bodyPr/>
          <a:lstStyle/>
          <a:p>
            <a:pPr marL="0" indent="0">
              <a:buNone/>
            </a:pPr>
            <a:r>
              <a:rPr lang="en-GB" b="1" dirty="0" smtClean="0"/>
              <a:t>Themed Events</a:t>
            </a:r>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2405" y="260648"/>
            <a:ext cx="1782198"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9773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1451</TotalTime>
  <Words>164</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Welcome to Hastings Community Network Planning for 2021  </vt:lpstr>
      <vt:lpstr>Hastings Community Network Executive Group</vt:lpstr>
      <vt:lpstr>A new executive has been elected Connecting with our membership Canvassing views and ideas Representing those effectively  </vt:lpstr>
      <vt:lpstr>   HCN Executive     Plans and delivers events, conferences workshops, focus groups   Discusses local issues to respond to consultations  Links different groups together to identify common issues  Creates networking opportunities which are vibrant enjoyable and stimulating.    Attends meetings or partnerships to represent community views.   </vt:lpstr>
      <vt:lpstr> </vt:lpstr>
      <vt:lpstr>Welfare reform – housing and homelessness – climate change – education – young people and mental health – Ageing Well in Hastings and St Leonards – social prescribing – digital inclusion – community cohesion – arts and culture – health inequalities – communities and the planning system – learning from lockdown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Hastings Community Network</dc:title>
  <dc:creator>Kim - HVA</dc:creator>
  <cp:lastModifiedBy>Kim - HVA</cp:lastModifiedBy>
  <cp:revision>13</cp:revision>
  <dcterms:created xsi:type="dcterms:W3CDTF">2020-12-02T08:59:02Z</dcterms:created>
  <dcterms:modified xsi:type="dcterms:W3CDTF">2020-12-08T10:36:55Z</dcterms:modified>
</cp:coreProperties>
</file>